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Roboto Slab" panose="020B0604020202020204" charset="0"/>
      <p:regular r:id="rId13"/>
      <p:bold r:id="rId14"/>
    </p:embeddedFont>
    <p:embeddedFont>
      <p:font typeface="Roboto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5"/>
            <a:ext cx="1081625" cy="1124949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6537562" y="33429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2" name="Shape 12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>
                <a:latin typeface="Times New Roman"/>
                <a:ea typeface="Times New Roman"/>
                <a:cs typeface="Times New Roman"/>
                <a:sym typeface="Times New Roman"/>
              </a:rPr>
              <a:t>Reclamation of Human </a:t>
            </a:r>
            <a:r>
              <a:rPr lang="en" sz="3200" dirty="0" smtClean="0">
                <a:latin typeface="Times New Roman"/>
                <a:ea typeface="Times New Roman"/>
                <a:cs typeface="Times New Roman"/>
                <a:sym typeface="Times New Roman"/>
              </a:rPr>
              <a:t>Urine as </a:t>
            </a:r>
            <a:r>
              <a:rPr lang="en" sz="3200" dirty="0">
                <a:latin typeface="Times New Roman"/>
                <a:ea typeface="Times New Roman"/>
                <a:cs typeface="Times New Roman"/>
                <a:sym typeface="Times New Roman"/>
              </a:rPr>
              <a:t>a Fertilizer in an Off-Earth Colony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1680301" y="2748075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Josue </a:t>
            </a:r>
            <a:r>
              <a:rPr lang="en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Juarez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Mentor</a:t>
            </a:r>
            <a:r>
              <a:rPr lang="en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Paul Gremillion, PhD, PE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04-22-2017</a:t>
            </a:r>
            <a:endParaRPr lang="en" sz="18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9540"/>
            <a:ext cx="1444791" cy="1166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332" y="3212926"/>
            <a:ext cx="1453667" cy="1943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554" y="3808420"/>
            <a:ext cx="3429211" cy="129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[1]N. Atkinson, "An Inside Look at the Water/Urine Recycling System on the Space Station - Universe Today", 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Universe Today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2015. [Online]. Available: https://www.universetoday.com/101775/an-inside-look-at-the-waterurine-recycling-system-on-the-space-station/. [Accessed: 05- Mar- 2017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2]S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"Can Human Urine Replace Chemical Fertilizers? - Modern Farmer", 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 Farmer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2014. [Online]. Available: http://modernfarmer.com/2014/01/human-pee-proven-fertilizer-future/. [Accessed: 14- Feb- 2017].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[3]"Nitrogen Cycles Project: 4. Nitrogen Properties - Nitrogen Species", 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Isws.illinois.edu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2017. [Online]. Available: http://www.isws.illinois.edu/nitro/nspecies.asp. [Accessed: 07- Apr- 2017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4]P. Nelson and C.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Niedziela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"Ammonium Toxicity Symptoms – Greenhouse Product News", 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Gpnmag.com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2017. [Online]. Available: http://www.gpnmag.com/article/ammonium-toxicity-symptoms-0/. [Accessed: 01- Mar- 2017].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[5] Photographs taken by Josue Juarez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[6]"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Primary Drinking Water Regulations | Ground Water and Drinking Water | US EPA", 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Epa.gov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2017. [Online]. Available: https://www.epa.gov/ground-water-and-drinking-water/national-primary-drinking-water-regulations. [Accessed: 21- Mar- 2017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35961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87899" y="1489825"/>
            <a:ext cx="4368299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Water supply limits space </a:t>
            </a: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missions </a:t>
            </a:r>
            <a:endParaRPr lang="en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NASA </a:t>
            </a: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recycles </a:t>
            </a: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urine as drinking </a:t>
            </a: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water [1]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Proposed urine pretreatment </a:t>
            </a: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system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Duckweed </a:t>
            </a: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based</a:t>
            </a:r>
            <a:endParaRPr lang="en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Using urine as fertilizer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Conducting feasibility study</a:t>
            </a:r>
            <a:endParaRPr lang="en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3" name="Shape 73"/>
          <p:cNvSpPr txBox="1"/>
          <p:nvPr/>
        </p:nvSpPr>
        <p:spPr>
          <a:xfrm>
            <a:off x="4955532" y="4351456"/>
            <a:ext cx="3601234" cy="3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1: </a:t>
            </a: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Urine recycling unit on the International S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ace Station [1].</a:t>
            </a:r>
            <a:endParaRPr lang="en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 descr="http://www.universetoday.com/wp-content/uploads/2013/04/nasa_water_treatment_syst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98" y="1489825"/>
            <a:ext cx="3999902" cy="29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Plants require nitrogen, phosphorus, and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potassium [2]</a:t>
            </a:r>
            <a:endParaRPr lang="en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Nitrogen in urine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found </a:t>
            </a: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as urea and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ammonium/ammonia [3]</a:t>
            </a:r>
            <a:endParaRPr lang="en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Ammonium speciation depends on pH</a:t>
            </a:r>
          </a:p>
          <a:p>
            <a:pPr marL="1371600" lvl="2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High pH: ammonia</a:t>
            </a:r>
          </a:p>
          <a:p>
            <a:pPr marL="1371600" lvl="2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Low pH: ammonium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Ammonium toxic to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plants [4]</a:t>
            </a:r>
            <a:endParaRPr lang="en"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hape 73"/>
          <p:cNvSpPr txBox="1"/>
          <p:nvPr/>
        </p:nvSpPr>
        <p:spPr>
          <a:xfrm>
            <a:off x="5215044" y="4505987"/>
            <a:ext cx="3834300" cy="3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2: Ammonia speciation curve [3].</a:t>
            </a:r>
            <a:endParaRPr lang="en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 descr="Image result for ammonia speciation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00" y="1485696"/>
            <a:ext cx="4005756" cy="310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Duckweeds selected because</a:t>
            </a:r>
            <a:endParaRPr lang="en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Edible</a:t>
            </a:r>
          </a:p>
          <a:p>
            <a:pPr marL="914400" lvl="1" indent="-34290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Rapid growth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Testing </a:t>
            </a:r>
            <a:r>
              <a:rPr lang="en" sz="1800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Lemna minor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(lesser duckweed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914400" lvl="1" indent="-34290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Incubator </a:t>
            </a: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set to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22</a:t>
            </a:r>
            <a:r>
              <a:rPr lang="en" sz="1800" baseline="30000" dirty="0" smtClean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</a:p>
          <a:p>
            <a:pPr marL="914400" lvl="1" indent="-34290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16 hours light, 8 hours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dark</a:t>
            </a:r>
            <a:endParaRPr lang="en"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Growth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media </a:t>
            </a: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urine surrogate</a:t>
            </a:r>
          </a:p>
          <a:p>
            <a:pPr marL="914400" lvl="1" indent="-34290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Control quality of media</a:t>
            </a:r>
          </a:p>
          <a:p>
            <a:pPr marL="914400" lvl="1" indent="-34290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Sanitation</a:t>
            </a:r>
            <a:endParaRPr lang="en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"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301" y="1489825"/>
            <a:ext cx="3935697" cy="295177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5075486" y="4416775"/>
            <a:ext cx="3834300" cy="3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3: </a:t>
            </a:r>
            <a:r>
              <a:rPr lang="en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 setup used to grow </a:t>
            </a: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plants [5].</a:t>
            </a:r>
            <a:endParaRPr lang="en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Data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Photographs of plants taken daily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Determine surface area over time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Total nitrogen tested at end of each trial</a:t>
            </a:r>
            <a:endParaRPr lang="en"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4876959" y="4344008"/>
            <a:ext cx="3642629" cy="3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4: Day 0 (top left), Day 13 (top </a:t>
            </a: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right). </a:t>
            </a: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Day 23 (bottom left). Day 40 (bottom right) [5].</a:t>
            </a:r>
            <a:endParaRPr lang="en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147" y="1489825"/>
            <a:ext cx="2922255" cy="2933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Analysis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762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"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hape 97"/>
          <p:cNvSpPr txBox="1"/>
          <p:nvPr/>
        </p:nvSpPr>
        <p:spPr>
          <a:xfrm>
            <a:off x="544478" y="3694890"/>
            <a:ext cx="3834300" cy="3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1: Test data results.  US Environmental Protection Agency nitrate limit: 10 mg/L [6].</a:t>
            </a:r>
            <a:endParaRPr lang="en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Shape 97"/>
          <p:cNvSpPr txBox="1"/>
          <p:nvPr/>
        </p:nvSpPr>
        <p:spPr>
          <a:xfrm>
            <a:off x="5339897" y="4045457"/>
            <a:ext cx="3834300" cy="3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5</a:t>
            </a: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Duckweed growth curve</a:t>
            </a:r>
            <a:endParaRPr lang="en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99" y="1872640"/>
            <a:ext cx="3883161" cy="1860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585" y="1703013"/>
            <a:ext cx="4301212" cy="2426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Urine surrogate appears to be toxic</a:t>
            </a:r>
          </a:p>
          <a:p>
            <a:pPr marL="914400" lvl="1" indent="-34290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Possibly due to ammonium</a:t>
            </a:r>
          </a:p>
          <a:p>
            <a:pPr marL="914400" lvl="1" indent="-34290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Hypothesis remains untested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Contaminated w/algae and fungi</a:t>
            </a:r>
          </a:p>
          <a:p>
            <a:pPr marL="914400" lvl="1" indent="-34290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gae competes w/duckweed for nutrients</a:t>
            </a:r>
          </a:p>
          <a:p>
            <a:pPr marL="914400" lvl="1" indent="-34290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Fungi kills duckweeds</a:t>
            </a:r>
            <a:endParaRPr lang="en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1">
              <a:lnSpc>
                <a:spcPct val="100000"/>
              </a:lnSpc>
              <a:spcAft>
                <a:spcPts val="0"/>
              </a:spcAft>
            </a:pPr>
            <a:endParaRPr lang="en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200" y="1489824"/>
            <a:ext cx="3629975" cy="272248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756200" y="1489825"/>
            <a:ext cx="3561082" cy="28629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hape 73"/>
          <p:cNvSpPr txBox="1"/>
          <p:nvPr/>
        </p:nvSpPr>
        <p:spPr>
          <a:xfrm>
            <a:off x="4455856" y="4212305"/>
            <a:ext cx="4300244" cy="3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6: Duckweed culture contaminated with fungi [5].</a:t>
            </a:r>
            <a:endParaRPr lang="en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33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Future Work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Test </a:t>
            </a:r>
            <a:r>
              <a:rPr lang="en" sz="2400" i="1" dirty="0">
                <a:latin typeface="Times New Roman"/>
                <a:ea typeface="Times New Roman"/>
                <a:cs typeface="Times New Roman"/>
                <a:sym typeface="Times New Roman"/>
              </a:rPr>
              <a:t>L. minor </a:t>
            </a: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cultures on high pH test media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Test </a:t>
            </a:r>
            <a:r>
              <a:rPr lang="en" sz="2400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Wolffia </a:t>
            </a:r>
            <a:r>
              <a:rPr lang="en" sz="2400" i="1" dirty="0">
                <a:latin typeface="Times New Roman"/>
                <a:ea typeface="Times New Roman"/>
                <a:cs typeface="Times New Roman"/>
                <a:sym typeface="Times New Roman"/>
              </a:rPr>
              <a:t>arrhiza </a:t>
            </a: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on </a:t>
            </a: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low pH and high pH test </a:t>
            </a: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media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Intentionally spike with beneficial microorganisms</a:t>
            </a:r>
            <a:endParaRPr lang="en"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Test </a:t>
            </a: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on real urine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Acknowledgements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Paul Gremillion, PhD, PE</a:t>
            </a: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Terry Baxter, PhD, PE</a:t>
            </a: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Gerjen Slim, </a:t>
            </a: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E.I.T.</a:t>
            </a:r>
            <a:endParaRPr lang="en"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NAU/NASA Space Grant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356</Words>
  <Application>Microsoft Office PowerPoint</Application>
  <PresentationFormat>On-screen Show (16:9)</PresentationFormat>
  <Paragraphs>67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Times New Roman</vt:lpstr>
      <vt:lpstr>Arial</vt:lpstr>
      <vt:lpstr>Courier New</vt:lpstr>
      <vt:lpstr>Roboto Slab</vt:lpstr>
      <vt:lpstr>Roboto</vt:lpstr>
      <vt:lpstr>Wingdings</vt:lpstr>
      <vt:lpstr>marina</vt:lpstr>
      <vt:lpstr>Reclamation of Human Urine as a Fertilizer in an Off-Earth Colony</vt:lpstr>
      <vt:lpstr>Introduction</vt:lpstr>
      <vt:lpstr>Introduction</vt:lpstr>
      <vt:lpstr>Introduction</vt:lpstr>
      <vt:lpstr>Data</vt:lpstr>
      <vt:lpstr>Analysis</vt:lpstr>
      <vt:lpstr>Difficulties</vt:lpstr>
      <vt:lpstr>Future Work</vt:lpstr>
      <vt:lpstr>Acknowledgements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Reclamation of Human Waste Residue as a Fertilizer in an Off-Earth Colony</dc:title>
  <cp:lastModifiedBy>Josue Antonio Juarez</cp:lastModifiedBy>
  <cp:revision>55</cp:revision>
  <dcterms:modified xsi:type="dcterms:W3CDTF">2017-04-07T23:45:11Z</dcterms:modified>
</cp:coreProperties>
</file>